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hVc5dKZU/Vb1qSbCfgHLhMizj8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B26A48-DF52-40FF-881E-5E3C7D052D3D}">
  <a:tblStyle styleId="{6BB26A48-DF52-40FF-881E-5E3C7D052D3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3" name="Google Shape;34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4"/>
          <p:cNvSpPr txBox="1"/>
          <p:nvPr/>
        </p:nvSpPr>
        <p:spPr>
          <a:xfrm>
            <a:off x="655536" y="351430"/>
            <a:ext cx="6184490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Strategy Meeting 30 Nov 25</a:t>
            </a:r>
            <a:endParaRPr/>
          </a:p>
        </p:txBody>
      </p:sp>
      <p:sp>
        <p:nvSpPr>
          <p:cNvPr id="85" name="Google Shape;85;p44"/>
          <p:cNvSpPr txBox="1"/>
          <p:nvPr/>
        </p:nvSpPr>
        <p:spPr>
          <a:xfrm>
            <a:off x="786581" y="1453653"/>
            <a:ext cx="5220929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Adult Sailing</a:t>
            </a:r>
            <a:endParaRPr/>
          </a:p>
          <a:p>
            <a:pPr marL="2286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Paddle Sports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Youth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Schools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Volunteering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Fees, Committee for next year, AGM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44" descr="Several sailboats on a lak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6520" y="187877"/>
            <a:ext cx="3835686" cy="25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44" descr="A group of people in kayaks on a lak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16520" y="2830137"/>
            <a:ext cx="3835686" cy="287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44" descr="A blue and yellow triangle with black lines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5334" y="5742987"/>
            <a:ext cx="1120877" cy="84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4" descr="A black background with a black square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0391" y="5941602"/>
            <a:ext cx="963221" cy="462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4" descr="A close-up of a logo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32196" y="5706902"/>
            <a:ext cx="963221" cy="96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4" descr="A black and blue text&#10;&#10;AI-generated content may b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52676" y="5933010"/>
            <a:ext cx="1042219" cy="44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4" descr="A black and white circular logo&#10;&#10;AI-generated content may b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23767" y="5851709"/>
            <a:ext cx="633738" cy="64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44" descr="A logo for a company&#10;&#10;AI-generated content may b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057505" y="5742987"/>
            <a:ext cx="1020390" cy="69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2"/>
          <p:cNvSpPr txBox="1"/>
          <p:nvPr/>
        </p:nvSpPr>
        <p:spPr>
          <a:xfrm>
            <a:off x="875071" y="330774"/>
            <a:ext cx="3510116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Paddle Sports </a:t>
            </a:r>
            <a:endParaRPr/>
          </a:p>
        </p:txBody>
      </p:sp>
      <p:pic>
        <p:nvPicPr>
          <p:cNvPr id="186" name="Google Shape;186;p52" descr="A group of people in kayaks on a lak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071" y="1484671"/>
            <a:ext cx="3195484" cy="239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52" descr="A group of people on paddle boards under a bridg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910" y="4138151"/>
            <a:ext cx="3293806" cy="247035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52"/>
          <p:cNvSpPr txBox="1"/>
          <p:nvPr/>
        </p:nvSpPr>
        <p:spPr>
          <a:xfrm>
            <a:off x="4911215" y="330774"/>
            <a:ext cx="6867830" cy="341632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Programme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Beginner Lessons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Family Taster Sessions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(Guided Trips on Estuary)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Group Social Paddles Arnside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Group Social Paddles Killington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Informal Paddles – Arnside &amp; K.Club Nights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Led Trips on Lakes, Rivers, Canals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Led Trips advanced - rapids</a:t>
            </a:r>
            <a:endParaRPr/>
          </a:p>
        </p:txBody>
      </p:sp>
      <p:sp>
        <p:nvSpPr>
          <p:cNvPr id="189" name="Google Shape;189;p52"/>
          <p:cNvSpPr txBox="1"/>
          <p:nvPr/>
        </p:nvSpPr>
        <p:spPr>
          <a:xfrm>
            <a:off x="4911215" y="3881284"/>
            <a:ext cx="6867830" cy="1200329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Extra Resources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2 Volunteer SUP Instructors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Leader boards</a:t>
            </a:r>
            <a:endParaRPr/>
          </a:p>
        </p:txBody>
      </p:sp>
      <p:sp>
        <p:nvSpPr>
          <p:cNvPr id="190" name="Google Shape;190;p52"/>
          <p:cNvSpPr txBox="1"/>
          <p:nvPr/>
        </p:nvSpPr>
        <p:spPr>
          <a:xfrm>
            <a:off x="4844848" y="5373328"/>
            <a:ext cx="6454875" cy="1015663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Investment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Replacement Programme – Sups, Paddles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Instructor Training – Sheltered &amp; Tidal Leaders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3"/>
          <p:cNvSpPr txBox="1"/>
          <p:nvPr/>
        </p:nvSpPr>
        <p:spPr>
          <a:xfrm>
            <a:off x="1504335" y="619433"/>
            <a:ext cx="9055510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Promoting benefits of belonging to a SUP Club</a:t>
            </a:r>
            <a:endParaRPr/>
          </a:p>
        </p:txBody>
      </p:sp>
      <p:pic>
        <p:nvPicPr>
          <p:cNvPr id="196" name="Google Shape;196;p53" descr="A group of people on kayaks on a riv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083" y="1587562"/>
            <a:ext cx="5633885" cy="422541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53"/>
          <p:cNvSpPr txBox="1"/>
          <p:nvPr/>
        </p:nvSpPr>
        <p:spPr>
          <a:xfrm>
            <a:off x="7069394" y="1671484"/>
            <a:ext cx="4365523" cy="1938992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Safety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Visiting new places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Chance to progress skills</a:t>
            </a:r>
            <a:endParaRPr/>
          </a:p>
        </p:txBody>
      </p:sp>
      <p:pic>
        <p:nvPicPr>
          <p:cNvPr id="198" name="Google Shape;198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9394" y="4052855"/>
            <a:ext cx="4503277" cy="2185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5"/>
          <p:cNvSpPr txBox="1"/>
          <p:nvPr/>
        </p:nvSpPr>
        <p:spPr>
          <a:xfrm>
            <a:off x="1641987" y="501445"/>
            <a:ext cx="8554065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Youth </a:t>
            </a:r>
            <a:endParaRPr/>
          </a:p>
        </p:txBody>
      </p:sp>
      <p:sp>
        <p:nvSpPr>
          <p:cNvPr id="213" name="Google Shape;213;p55"/>
          <p:cNvSpPr txBox="1"/>
          <p:nvPr/>
        </p:nvSpPr>
        <p:spPr>
          <a:xfrm>
            <a:off x="698091" y="1318022"/>
            <a:ext cx="4798142" cy="4462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Regular Junior Sessions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 Winsford Flash, Pennine SC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Greater chance to practise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Parents more likely to join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likely to attract local children, who may be away during school holidays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Lower cost per session to parents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 term parent involvement / volunteering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Club Nights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Home Ed Sessions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55"/>
          <p:cNvSpPr txBox="1"/>
          <p:nvPr/>
        </p:nvSpPr>
        <p:spPr>
          <a:xfrm>
            <a:off x="5919019" y="1318022"/>
            <a:ext cx="5171768" cy="53553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Holiday Programme </a:t>
            </a: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 </a:t>
            </a: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Ullswater Youth Sailing Week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Meets need for children’s holiday activity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Attracts children from outside area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Children learn over a shorter time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Been profitable for club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Less opportunity to practise, make long term friends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Fewer children from Arnside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Less continuity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Greater cost per course to parents eg £175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Bad weather more of a problem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Holiday Sailing Courses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5"/>
          <p:cNvSpPr txBox="1"/>
          <p:nvPr/>
        </p:nvSpPr>
        <p:spPr>
          <a:xfrm>
            <a:off x="570270" y="6012584"/>
            <a:ext cx="5171767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Income from Youth Parents £2150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6"/>
          <p:cNvSpPr txBox="1"/>
          <p:nvPr/>
        </p:nvSpPr>
        <p:spPr>
          <a:xfrm>
            <a:off x="2212258" y="639097"/>
            <a:ext cx="7551174" cy="5232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Retaining interest of Older Youth</a:t>
            </a:r>
            <a:endParaRPr/>
          </a:p>
        </p:txBody>
      </p:sp>
      <p:pic>
        <p:nvPicPr>
          <p:cNvPr id="221" name="Google Shape;221;p56" descr="A group of people sailing on a boa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0970" y="1386349"/>
            <a:ext cx="3262065" cy="434094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56"/>
          <p:cNvSpPr txBox="1"/>
          <p:nvPr/>
        </p:nvSpPr>
        <p:spPr>
          <a:xfrm>
            <a:off x="1022549" y="1405069"/>
            <a:ext cx="4778477" cy="461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Advanced Skills</a:t>
            </a:r>
            <a:endParaRPr/>
          </a:p>
        </p:txBody>
      </p:sp>
      <p:sp>
        <p:nvSpPr>
          <p:cNvPr id="223" name="Google Shape;223;p56"/>
          <p:cNvSpPr txBox="1"/>
          <p:nvPr/>
        </p:nvSpPr>
        <p:spPr>
          <a:xfrm>
            <a:off x="1022548" y="1988775"/>
            <a:ext cx="4778477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Assistant Instructor Scheme</a:t>
            </a:r>
            <a:endParaRPr/>
          </a:p>
        </p:txBody>
      </p:sp>
      <p:sp>
        <p:nvSpPr>
          <p:cNvPr id="224" name="Google Shape;224;p56"/>
          <p:cNvSpPr txBox="1"/>
          <p:nvPr/>
        </p:nvSpPr>
        <p:spPr>
          <a:xfrm>
            <a:off x="1022547" y="2572481"/>
            <a:ext cx="4778477" cy="1938992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Youth Racing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Coaching – done by volunteer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Youth Race Training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 part in club races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Events – Southport Race, Lord Birkett</a:t>
            </a:r>
            <a:endParaRPr/>
          </a:p>
        </p:txBody>
      </p:sp>
      <p:sp>
        <p:nvSpPr>
          <p:cNvPr id="225" name="Google Shape;225;p56"/>
          <p:cNvSpPr txBox="1"/>
          <p:nvPr/>
        </p:nvSpPr>
        <p:spPr>
          <a:xfrm>
            <a:off x="1022546" y="5294455"/>
            <a:ext cx="4778477" cy="12003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Home 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Improvers, 6 Beginners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Next?</a:t>
            </a:r>
            <a:endParaRPr/>
          </a:p>
        </p:txBody>
      </p:sp>
      <p:sp>
        <p:nvSpPr>
          <p:cNvPr id="226" name="Google Shape;226;p56"/>
          <p:cNvSpPr txBox="1"/>
          <p:nvPr/>
        </p:nvSpPr>
        <p:spPr>
          <a:xfrm>
            <a:off x="1022547" y="4695500"/>
            <a:ext cx="4886631" cy="40011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Annual Dinghy Cruise on Lake</a:t>
            </a:r>
            <a:endParaRPr/>
          </a:p>
        </p:txBody>
      </p:sp>
      <p:sp>
        <p:nvSpPr>
          <p:cNvPr id="227" name="Google Shape;227;p56"/>
          <p:cNvSpPr txBox="1"/>
          <p:nvPr/>
        </p:nvSpPr>
        <p:spPr>
          <a:xfrm>
            <a:off x="7000567" y="6018848"/>
            <a:ext cx="2969342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Boat Building Project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7"/>
          <p:cNvSpPr txBox="1"/>
          <p:nvPr/>
        </p:nvSpPr>
        <p:spPr>
          <a:xfrm>
            <a:off x="1710813" y="210600"/>
            <a:ext cx="8514736" cy="584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Youth Programme 2026</a:t>
            </a:r>
            <a:endParaRPr/>
          </a:p>
        </p:txBody>
      </p:sp>
      <p:sp>
        <p:nvSpPr>
          <p:cNvPr id="233" name="Google Shape;233;p57"/>
          <p:cNvSpPr txBox="1"/>
          <p:nvPr/>
        </p:nvSpPr>
        <p:spPr>
          <a:xfrm>
            <a:off x="589935" y="1143588"/>
            <a:ext cx="5820697" cy="4893647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Taster Sessions Arnside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Holidays Courses at Killington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Up Sessions in holidays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Youth Start Racing Session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Regular Improver Sessions at Arnside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Killington Club Nights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Coniston Dinghy Cruise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Enter Team in Southport 12 hour Race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Youth Volunteer Instructor Programme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Home Ed Programme</a:t>
            </a: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57" descr="A group of sailboats on a body of wa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0927" y="1025307"/>
            <a:ext cx="3996952" cy="255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7" descr="A group of sailboats on a lak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9414" r="9205" b="35164"/>
          <a:stretch/>
        </p:blipFill>
        <p:spPr>
          <a:xfrm>
            <a:off x="6800927" y="3808874"/>
            <a:ext cx="4129547" cy="2467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8"/>
          <p:cNvSpPr txBox="1"/>
          <p:nvPr/>
        </p:nvSpPr>
        <p:spPr>
          <a:xfrm>
            <a:off x="1730477" y="521110"/>
            <a:ext cx="8917858" cy="5232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Building up Youth / Parent Community</a:t>
            </a:r>
            <a:endParaRPr/>
          </a:p>
        </p:txBody>
      </p:sp>
      <p:sp>
        <p:nvSpPr>
          <p:cNvPr id="241" name="Google Shape;241;p58"/>
          <p:cNvSpPr txBox="1"/>
          <p:nvPr/>
        </p:nvSpPr>
        <p:spPr>
          <a:xfrm>
            <a:off x="1032386" y="1470319"/>
            <a:ext cx="2635045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 of Season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Meeting / Social Event</a:t>
            </a:r>
            <a:endParaRPr/>
          </a:p>
        </p:txBody>
      </p:sp>
      <p:sp>
        <p:nvSpPr>
          <p:cNvPr id="242" name="Google Shape;242;p58"/>
          <p:cNvSpPr txBox="1"/>
          <p:nvPr/>
        </p:nvSpPr>
        <p:spPr>
          <a:xfrm>
            <a:off x="4296698" y="1470319"/>
            <a:ext cx="6862916" cy="2800767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Encourage Parents to Support Children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Helping with launching, boat cleaning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Volunteering Opportunities eg safety boat training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Family Sailing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Becoming Youth Coaches </a:t>
            </a:r>
            <a:endParaRPr/>
          </a:p>
        </p:txBody>
      </p:sp>
      <p:sp>
        <p:nvSpPr>
          <p:cNvPr id="243" name="Google Shape;243;p58"/>
          <p:cNvSpPr txBox="1"/>
          <p:nvPr/>
        </p:nvSpPr>
        <p:spPr>
          <a:xfrm>
            <a:off x="1032386" y="3096637"/>
            <a:ext cx="2536721" cy="830997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Youth Coordinator</a:t>
            </a:r>
            <a:endParaRPr/>
          </a:p>
        </p:txBody>
      </p:sp>
      <p:pic>
        <p:nvPicPr>
          <p:cNvPr id="244" name="Google Shape;24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2114" y="4551214"/>
            <a:ext cx="2327587" cy="199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8953" y="4494429"/>
            <a:ext cx="3060906" cy="2053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89639" y="4525967"/>
            <a:ext cx="2407059" cy="2047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9"/>
          <p:cNvSpPr txBox="1"/>
          <p:nvPr/>
        </p:nvSpPr>
        <p:spPr>
          <a:xfrm>
            <a:off x="2330245" y="717755"/>
            <a:ext cx="7384026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Youth Paddle Sport</a:t>
            </a:r>
            <a:endParaRPr/>
          </a:p>
        </p:txBody>
      </p:sp>
      <p:pic>
        <p:nvPicPr>
          <p:cNvPr id="252" name="Google Shape;252;p59" descr="A group of people in kayaks in a lak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243" y="1531374"/>
            <a:ext cx="4857137" cy="3238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59" descr="A group of people playing on the beach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1638" y="1531374"/>
            <a:ext cx="4857138" cy="323809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9"/>
          <p:cNvSpPr txBox="1"/>
          <p:nvPr/>
        </p:nvSpPr>
        <p:spPr>
          <a:xfrm>
            <a:off x="1091381" y="5172737"/>
            <a:ext cx="111006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Family Taster Days,  Beach Activities,  Summer Holiday Youth Sessions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0"/>
          <p:cNvSpPr txBox="1"/>
          <p:nvPr/>
        </p:nvSpPr>
        <p:spPr>
          <a:xfrm>
            <a:off x="2320413" y="580104"/>
            <a:ext cx="7551174" cy="5232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Killington Club Nights</a:t>
            </a:r>
            <a:endParaRPr/>
          </a:p>
        </p:txBody>
      </p:sp>
      <p:sp>
        <p:nvSpPr>
          <p:cNvPr id="260" name="Google Shape;260;p60"/>
          <p:cNvSpPr txBox="1"/>
          <p:nvPr/>
        </p:nvSpPr>
        <p:spPr>
          <a:xfrm>
            <a:off x="1052051" y="2090172"/>
            <a:ext cx="3490451" cy="267765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Club Night Prices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Child  £4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Adult  £8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rnside Youth Sessions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Members children £10</a:t>
            </a:r>
            <a:endParaRPr/>
          </a:p>
        </p:txBody>
      </p:sp>
      <p:sp>
        <p:nvSpPr>
          <p:cNvPr id="261" name="Google Shape;261;p60"/>
          <p:cNvSpPr txBox="1"/>
          <p:nvPr/>
        </p:nvSpPr>
        <p:spPr>
          <a:xfrm>
            <a:off x="5515898" y="5003204"/>
            <a:ext cx="4611329" cy="13234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booking for both slots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 way to travel for 1 hour session</a:t>
            </a:r>
            <a:endParaRPr/>
          </a:p>
        </p:txBody>
      </p:sp>
      <p:sp>
        <p:nvSpPr>
          <p:cNvPr id="262" name="Google Shape;262;p60"/>
          <p:cNvSpPr txBox="1"/>
          <p:nvPr/>
        </p:nvSpPr>
        <p:spPr>
          <a:xfrm>
            <a:off x="3382298" y="1288026"/>
            <a:ext cx="58600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2026 Start of May to mid September </a:t>
            </a:r>
            <a:endParaRPr/>
          </a:p>
        </p:txBody>
      </p:sp>
      <p:pic>
        <p:nvPicPr>
          <p:cNvPr id="263" name="Google Shape;263;p60" descr="A sailboat on a lak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5898" y="1979037"/>
            <a:ext cx="3726426" cy="2794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1"/>
          <p:cNvSpPr txBox="1"/>
          <p:nvPr/>
        </p:nvSpPr>
        <p:spPr>
          <a:xfrm>
            <a:off x="1622322" y="570271"/>
            <a:ext cx="8386916" cy="5232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School Groups 2026</a:t>
            </a:r>
            <a:endParaRPr/>
          </a:p>
        </p:txBody>
      </p:sp>
      <p:sp>
        <p:nvSpPr>
          <p:cNvPr id="269" name="Google Shape;269;p61"/>
          <p:cNvSpPr txBox="1"/>
          <p:nvPr/>
        </p:nvSpPr>
        <p:spPr>
          <a:xfrm>
            <a:off x="550607" y="1474839"/>
            <a:ext cx="5948515" cy="30469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number of schools from 3 to 6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Increase youth groups from 3 to 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Regain Arnside School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Beetham School Weekly RYA 1 Course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Sedbergh Summer School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Paid Instructors supported by Volunteers &amp;Volunteer Instructors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 income from £3700 to £6000</a:t>
            </a:r>
            <a:endParaRPr/>
          </a:p>
        </p:txBody>
      </p:sp>
      <p:sp>
        <p:nvSpPr>
          <p:cNvPr id="270" name="Google Shape;270;p61"/>
          <p:cNvSpPr txBox="1"/>
          <p:nvPr/>
        </p:nvSpPr>
        <p:spPr>
          <a:xfrm>
            <a:off x="467031" y="4637659"/>
            <a:ext cx="6744929" cy="156966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Encourage pupils to take part in club activity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£10 voucher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Leaflet to take home to parents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Certificates</a:t>
            </a:r>
            <a:endParaRPr/>
          </a:p>
        </p:txBody>
      </p:sp>
      <p:pic>
        <p:nvPicPr>
          <p:cNvPr id="271" name="Google Shape;271;p61" descr="A group of people in helmets on paddle boards in wa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3687" y="3917935"/>
            <a:ext cx="3588774" cy="269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61" descr="A group of people sailing on a lak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3687" y="1206522"/>
            <a:ext cx="3660390" cy="2598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2"/>
          <p:cNvSpPr txBox="1"/>
          <p:nvPr/>
        </p:nvSpPr>
        <p:spPr>
          <a:xfrm>
            <a:off x="1750142" y="530941"/>
            <a:ext cx="7924800" cy="584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School Groups Future</a:t>
            </a:r>
            <a:endParaRPr/>
          </a:p>
        </p:txBody>
      </p:sp>
      <p:sp>
        <p:nvSpPr>
          <p:cNvPr id="278" name="Google Shape;278;p62"/>
          <p:cNvSpPr txBox="1"/>
          <p:nvPr/>
        </p:nvSpPr>
        <p:spPr>
          <a:xfrm>
            <a:off x="648928" y="1430431"/>
            <a:ext cx="7708491" cy="3046988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Dependent on professional coordinator to run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Desirable to grow programme 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charitable aims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of income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membership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c) Future of outdoor education – expand / cut back / opportunities for club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d) AOLA Licence due for renewal in Spring 2028 </a:t>
            </a:r>
            <a:endParaRPr/>
          </a:p>
        </p:txBody>
      </p:sp>
      <p:sp>
        <p:nvSpPr>
          <p:cNvPr id="279" name="Google Shape;279;p62"/>
          <p:cNvSpPr txBox="1"/>
          <p:nvPr/>
        </p:nvSpPr>
        <p:spPr>
          <a:xfrm>
            <a:off x="648927" y="4792134"/>
            <a:ext cx="7708491" cy="14157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 Term Aspiration?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 RYA 1 Sailing Lessons for 1 to 5 local schools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62" descr="A group of people in helmets on paddle boards in wa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4736" y="1430431"/>
            <a:ext cx="3359193" cy="251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62" descr="A group of people on a sailboat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2637" y="3996626"/>
            <a:ext cx="3221292" cy="2415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6"/>
          <p:cNvSpPr/>
          <p:nvPr/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"/>
          <p:cNvSpPr/>
          <p:nvPr/>
        </p:nvSpPr>
        <p:spPr>
          <a:xfrm rot="-54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rgbClr val="4472C4">
                  <a:alpha val="49019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6"/>
          <p:cNvSpPr/>
          <p:nvPr/>
        </p:nvSpPr>
        <p:spPr>
          <a:xfrm rot="-5400000" flipH="1">
            <a:off x="-3999637" y="1545504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8039"/>
                </a:srgbClr>
              </a:gs>
              <a:gs pos="6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3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"/>
          <p:cNvSpPr/>
          <p:nvPr/>
        </p:nvSpPr>
        <p:spPr>
          <a:xfrm rot="6097846">
            <a:off x="-747355" y="1201312"/>
            <a:ext cx="4808302" cy="4088666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098"/>
                </a:srgbClr>
              </a:gs>
            </a:gsLst>
            <a:lin ang="18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455066" y="191121"/>
            <a:ext cx="3260742" cy="56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GB"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Membership</a:t>
            </a:r>
            <a:endParaRPr/>
          </a:p>
        </p:txBody>
      </p:sp>
      <p:graphicFrame>
        <p:nvGraphicFramePr>
          <p:cNvPr id="104" name="Google Shape;104;p6"/>
          <p:cNvGraphicFramePr/>
          <p:nvPr/>
        </p:nvGraphicFramePr>
        <p:xfrm>
          <a:off x="4395019" y="309721"/>
          <a:ext cx="6771050" cy="6455270"/>
        </p:xfrm>
        <a:graphic>
          <a:graphicData uri="http://schemas.openxmlformats.org/drawingml/2006/table">
            <a:tbl>
              <a:tblPr firstRow="1" bandRow="1">
                <a:noFill/>
                <a:tableStyleId>{6BB26A48-DF52-40FF-881E-5E3C7D052D3D}</a:tableStyleId>
              </a:tblPr>
              <a:tblGrid>
                <a:gridCol w="265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Sailing</a:t>
                      </a:r>
                      <a:endParaRPr sz="1400" u="none" strike="noStrike" cap="none"/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Number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 sz="1400" u="none" strike="noStrike" cap="none"/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/>
                        <a:t>Approx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/>
                        <a:t>Income</a:t>
                      </a:r>
                      <a:endParaRPr/>
                    </a:p>
                  </a:txBody>
                  <a:tcPr marL="107775" marR="107775" marT="53875" marB="538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Adult Arnside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37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31%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£3670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Adult Killington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7%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£830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Youth Parents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18%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£2130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Training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6%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£710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sz="24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73</a:t>
                      </a:r>
                      <a:endParaRPr sz="24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62%</a:t>
                      </a:r>
                      <a:endParaRPr sz="24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£7340</a:t>
                      </a:r>
                      <a:endParaRPr sz="24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Other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Paddle Boarding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13%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£1540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Kayak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6%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£710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 Club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9%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£1065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Social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10%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£1185</a:t>
                      </a:r>
                      <a:endParaRPr sz="2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07775" marR="107775" marT="53875" marB="5387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5" name="Google Shape;105;p6"/>
          <p:cNvGraphicFramePr/>
          <p:nvPr/>
        </p:nvGraphicFramePr>
        <p:xfrm>
          <a:off x="1150096" y="794883"/>
          <a:ext cx="1800000" cy="975380"/>
        </p:xfrm>
        <a:graphic>
          <a:graphicData uri="http://schemas.openxmlformats.org/drawingml/2006/table">
            <a:tbl>
              <a:tblPr firstRow="1" bandRow="1">
                <a:noFill/>
                <a:tableStyleId>{6BB26A48-DF52-40FF-881E-5E3C7D052D3D}</a:tableStyleId>
              </a:tblPr>
              <a:tblGrid>
                <a:gridCol w="9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u="none" strike="noStrike" cap="none"/>
                        <a:t>2024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u="none" strike="noStrike" cap="none"/>
                        <a:t>2025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b="1" u="none" strike="noStrike" cap="none"/>
                        <a:t>123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b="1" u="none" strike="noStrike" cap="none"/>
                        <a:t>116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6" name="Google Shape;106;p6"/>
          <p:cNvGraphicFramePr/>
          <p:nvPr/>
        </p:nvGraphicFramePr>
        <p:xfrm>
          <a:off x="656357" y="2013869"/>
          <a:ext cx="2858150" cy="975380"/>
        </p:xfrm>
        <a:graphic>
          <a:graphicData uri="http://schemas.openxmlformats.org/drawingml/2006/table">
            <a:tbl>
              <a:tblPr firstRow="1" bandRow="1">
                <a:noFill/>
                <a:tableStyleId>{6BB26A48-DF52-40FF-881E-5E3C7D052D3D}</a:tableStyleId>
              </a:tblPr>
              <a:tblGrid>
                <a:gridCol w="144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u="none" strike="noStrike" cap="none"/>
                        <a:t>2024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u="none" strike="noStrike" cap="none"/>
                        <a:t>2025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b="1" u="none" strike="noStrike" cap="none"/>
                        <a:t>£11960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600" b="1" u="none" strike="noStrike" cap="none"/>
                        <a:t>£11845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7" name="Google Shape;107;p6"/>
          <p:cNvSpPr txBox="1"/>
          <p:nvPr/>
        </p:nvSpPr>
        <p:spPr>
          <a:xfrm>
            <a:off x="373395" y="3245645"/>
            <a:ext cx="3581402" cy="335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members 25 (22%)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Leavers 29  (23%)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2026?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Memberships 110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Income £11250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3"/>
          <p:cNvSpPr txBox="1"/>
          <p:nvPr/>
        </p:nvSpPr>
        <p:spPr>
          <a:xfrm>
            <a:off x="2236903" y="359947"/>
            <a:ext cx="7954297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Things to Trial in 2026</a:t>
            </a:r>
            <a:endParaRPr/>
          </a:p>
        </p:txBody>
      </p:sp>
      <p:sp>
        <p:nvSpPr>
          <p:cNvPr id="287" name="Google Shape;287;p63"/>
          <p:cNvSpPr txBox="1"/>
          <p:nvPr/>
        </p:nvSpPr>
        <p:spPr>
          <a:xfrm>
            <a:off x="766915" y="1494069"/>
            <a:ext cx="4129550" cy="9541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Dinghy Rowing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Wing surfing Lessons</a:t>
            </a:r>
            <a:endParaRPr/>
          </a:p>
        </p:txBody>
      </p:sp>
      <p:sp>
        <p:nvSpPr>
          <p:cNvPr id="288" name="Google Shape;288;p63"/>
          <p:cNvSpPr txBox="1"/>
          <p:nvPr/>
        </p:nvSpPr>
        <p:spPr>
          <a:xfrm>
            <a:off x="3288954" y="3185781"/>
            <a:ext cx="5850194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Things to look at in Future</a:t>
            </a:r>
            <a:endParaRPr/>
          </a:p>
        </p:txBody>
      </p:sp>
      <p:sp>
        <p:nvSpPr>
          <p:cNvPr id="289" name="Google Shape;289;p63"/>
          <p:cNvSpPr txBox="1"/>
          <p:nvPr/>
        </p:nvSpPr>
        <p:spPr>
          <a:xfrm>
            <a:off x="599639" y="3884561"/>
            <a:ext cx="4345858" cy="267765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Forest Schools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rowing boat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 Kayaking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Colleges / Universities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Experience</a:t>
            </a:r>
            <a:endParaRPr/>
          </a:p>
        </p:txBody>
      </p:sp>
      <p:pic>
        <p:nvPicPr>
          <p:cNvPr id="290" name="Google Shape;290;p63"/>
          <p:cNvPicPr preferRelativeResize="0"/>
          <p:nvPr/>
        </p:nvPicPr>
        <p:blipFill rotWithShape="1">
          <a:blip r:embed="rId3">
            <a:alphaModFix/>
          </a:blip>
          <a:srcRect l="14899" t="4181" r="-4350" b="-1595"/>
          <a:stretch/>
        </p:blipFill>
        <p:spPr>
          <a:xfrm>
            <a:off x="8790039" y="4032702"/>
            <a:ext cx="2802322" cy="203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63"/>
          <p:cNvPicPr preferRelativeResize="0"/>
          <p:nvPr/>
        </p:nvPicPr>
        <p:blipFill rotWithShape="1">
          <a:blip r:embed="rId4">
            <a:alphaModFix/>
          </a:blip>
          <a:srcRect l="1" t="36964" r="249"/>
          <a:stretch/>
        </p:blipFill>
        <p:spPr>
          <a:xfrm>
            <a:off x="8113164" y="1034951"/>
            <a:ext cx="2859635" cy="20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63"/>
          <p:cNvPicPr preferRelativeResize="0"/>
          <p:nvPr/>
        </p:nvPicPr>
        <p:blipFill rotWithShape="1">
          <a:blip r:embed="rId5">
            <a:alphaModFix/>
          </a:blip>
          <a:srcRect l="7546" t="1205"/>
          <a:stretch/>
        </p:blipFill>
        <p:spPr>
          <a:xfrm>
            <a:off x="5160493" y="4063337"/>
            <a:ext cx="3511558" cy="197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4"/>
          <p:cNvSpPr txBox="1"/>
          <p:nvPr/>
        </p:nvSpPr>
        <p:spPr>
          <a:xfrm>
            <a:off x="265471" y="428021"/>
            <a:ext cx="4031226" cy="64633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Volunteering </a:t>
            </a:r>
            <a:endParaRPr/>
          </a:p>
        </p:txBody>
      </p:sp>
      <p:sp>
        <p:nvSpPr>
          <p:cNvPr id="298" name="Google Shape;298;p64"/>
          <p:cNvSpPr txBox="1"/>
          <p:nvPr/>
        </p:nvSpPr>
        <p:spPr>
          <a:xfrm>
            <a:off x="4654441" y="410081"/>
            <a:ext cx="7155362" cy="644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Reasons for not volunteering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Time commitments eg Work, Family, Care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Other interests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c) </a:t>
            </a: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Cost in terms of travel, time, paying for training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d) Seen as a chore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e) </a:t>
            </a: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Not willing to make commitment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f) Poor health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h) </a:t>
            </a: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Not aware of volunteering opportunities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g) Do not have skills to help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i) Negative experience eg safety boat breaking down, not feeling useful.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i) </a:t>
            </a: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Contribution not recognised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64"/>
          <p:cNvSpPr txBox="1"/>
          <p:nvPr/>
        </p:nvSpPr>
        <p:spPr>
          <a:xfrm>
            <a:off x="265471" y="4183209"/>
            <a:ext cx="3694409" cy="224677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Nationally</a:t>
            </a:r>
            <a:r>
              <a:rPr lang="en-GB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Volunteering has declined.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Mirco-volunteering has increased  </a:t>
            </a:r>
            <a:endParaRPr/>
          </a:p>
        </p:txBody>
      </p:sp>
      <p:pic>
        <p:nvPicPr>
          <p:cNvPr id="300" name="Google Shape;300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407" y="1607543"/>
            <a:ext cx="3770546" cy="2246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5"/>
          <p:cNvSpPr txBox="1"/>
          <p:nvPr/>
        </p:nvSpPr>
        <p:spPr>
          <a:xfrm>
            <a:off x="1779639" y="462116"/>
            <a:ext cx="8426245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Reasons for Volunteering</a:t>
            </a:r>
            <a:endParaRPr/>
          </a:p>
        </p:txBody>
      </p:sp>
      <p:sp>
        <p:nvSpPr>
          <p:cNvPr id="306" name="Google Shape;306;p65"/>
          <p:cNvSpPr txBox="1"/>
          <p:nvPr/>
        </p:nvSpPr>
        <p:spPr>
          <a:xfrm>
            <a:off x="5529943" y="2077856"/>
            <a:ext cx="6662057" cy="418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Enjoy Task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Sense of purpose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Free time available – retired people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 career prospects – young people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Learn new skills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 Club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388" y="1635404"/>
            <a:ext cx="4167730" cy="245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388" y="4217782"/>
            <a:ext cx="4130101" cy="226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6"/>
          <p:cNvSpPr txBox="1"/>
          <p:nvPr/>
        </p:nvSpPr>
        <p:spPr>
          <a:xfrm>
            <a:off x="167148" y="86191"/>
            <a:ext cx="4925911" cy="10772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Recruiting New Volunteers</a:t>
            </a:r>
            <a:endParaRPr/>
          </a:p>
        </p:txBody>
      </p:sp>
      <p:pic>
        <p:nvPicPr>
          <p:cNvPr id="314" name="Google Shape;314;p66" descr="A group of people standing on a beach with sailboat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2149" r="11083" b="1"/>
          <a:stretch/>
        </p:blipFill>
        <p:spPr>
          <a:xfrm>
            <a:off x="471973" y="1494502"/>
            <a:ext cx="4316259" cy="27872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66"/>
          <p:cNvSpPr txBox="1"/>
          <p:nvPr/>
        </p:nvSpPr>
        <p:spPr>
          <a:xfrm>
            <a:off x="619456" y="4389858"/>
            <a:ext cx="416877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Possible Volunteers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Members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Teenage members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Parents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Retired members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Local Community</a:t>
            </a:r>
            <a:endParaRPr/>
          </a:p>
        </p:txBody>
      </p:sp>
      <p:sp>
        <p:nvSpPr>
          <p:cNvPr id="316" name="Google Shape;316;p66"/>
          <p:cNvSpPr txBox="1"/>
          <p:nvPr/>
        </p:nvSpPr>
        <p:spPr>
          <a:xfrm>
            <a:off x="5358582" y="86191"/>
            <a:ext cx="6666270" cy="578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Identifying where volunteers are needed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Identifying Tasks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What roles are needed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Splitting jobs to make workload manageable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What skills, experience and qualifications needed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Making aware of volunteering opportunities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When joining the club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Website &amp; social media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Advertising to local community</a:t>
            </a:r>
            <a:endParaRPr/>
          </a:p>
          <a:p>
            <a:pPr marL="3429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 Low </a:t>
            </a: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eg ad hoc help with launching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/ Support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Face to face at start of job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Courses e.g safety boat, instructor courses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Refresher course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Ongoing support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66"/>
          <p:cNvSpPr txBox="1"/>
          <p:nvPr/>
        </p:nvSpPr>
        <p:spPr>
          <a:xfrm>
            <a:off x="5358582" y="5756146"/>
            <a:ext cx="6509033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well as ensuring your volunteers have the right skills, developing your volunteers encourages engagement and retention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7"/>
          <p:cNvSpPr txBox="1"/>
          <p:nvPr/>
        </p:nvSpPr>
        <p:spPr>
          <a:xfrm>
            <a:off x="1258530" y="383458"/>
            <a:ext cx="9222658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Sailing Club Volunteering</a:t>
            </a:r>
            <a:endParaRPr/>
          </a:p>
        </p:txBody>
      </p:sp>
      <p:sp>
        <p:nvSpPr>
          <p:cNvPr id="323" name="Google Shape;323;p67"/>
          <p:cNvSpPr txBox="1"/>
          <p:nvPr/>
        </p:nvSpPr>
        <p:spPr>
          <a:xfrm>
            <a:off x="657897" y="1288891"/>
            <a:ext cx="5642852" cy="49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amount of volunteering already takes place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Parties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Grounds maintenance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Boat maintenance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Helping on shore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Timing Races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Safety Boat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Helping with events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Leading events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Coaching / Instructing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Staffing bar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Clubhouse &amp; Garden maintenance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Committee and Officer Roles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67"/>
          <p:cNvPicPr preferRelativeResize="0"/>
          <p:nvPr/>
        </p:nvPicPr>
        <p:blipFill rotWithShape="1">
          <a:blip r:embed="rId3">
            <a:alphaModFix/>
          </a:blip>
          <a:srcRect l="367" t="18391" r="833" b="15473"/>
          <a:stretch/>
        </p:blipFill>
        <p:spPr>
          <a:xfrm>
            <a:off x="6902244" y="1169685"/>
            <a:ext cx="3303639" cy="294522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7"/>
          <p:cNvSpPr txBox="1"/>
          <p:nvPr/>
        </p:nvSpPr>
        <p:spPr>
          <a:xfrm>
            <a:off x="6300749" y="4114909"/>
            <a:ext cx="5753599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Weaknesses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Making people aware of volunteering opportunities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Supporting / Managing volunteers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Getting people to commit in advance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Limited no of volunteers do most of work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“Easier to do work yourself than get a volunteer to do it”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8"/>
          <p:cNvSpPr txBox="1"/>
          <p:nvPr/>
        </p:nvSpPr>
        <p:spPr>
          <a:xfrm>
            <a:off x="1120877" y="629265"/>
            <a:ext cx="9743768" cy="5232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RYA Suggested Volunteer Coordinator Role</a:t>
            </a:r>
            <a:endParaRPr/>
          </a:p>
        </p:txBody>
      </p:sp>
      <p:pic>
        <p:nvPicPr>
          <p:cNvPr id="331" name="Google Shape;331;p68" descr="A person pointing at another perso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426" y="1392112"/>
            <a:ext cx="4363806" cy="3716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68"/>
          <p:cNvSpPr txBox="1"/>
          <p:nvPr/>
        </p:nvSpPr>
        <p:spPr>
          <a:xfrm>
            <a:off x="5584721" y="1542239"/>
            <a:ext cx="5653549" cy="4955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Purpose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 facilitate communication between the club and  volunteers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Main contact for existing and </a:t>
            </a: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prospective volunteers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Develop volunteering and volunteer training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 volunteer roles and ensure that volunteers their role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Provide support to volunteers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Could be combined with secretary or membership secretary role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9"/>
          <p:cNvSpPr txBox="1"/>
          <p:nvPr/>
        </p:nvSpPr>
        <p:spPr>
          <a:xfrm>
            <a:off x="2949677" y="521109"/>
            <a:ext cx="5260258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Volunteer Training</a:t>
            </a:r>
            <a:endParaRPr/>
          </a:p>
        </p:txBody>
      </p:sp>
      <p:sp>
        <p:nvSpPr>
          <p:cNvPr id="338" name="Google Shape;338;p69"/>
          <p:cNvSpPr txBox="1"/>
          <p:nvPr/>
        </p:nvSpPr>
        <p:spPr>
          <a:xfrm>
            <a:off x="894735" y="1690062"/>
            <a:ext cx="4994787" cy="34778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 Expenditure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Powerboat Refreshers  	£310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Aid		 	£285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Safer SUP		 	£300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Assistant Instructor	£600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 Leader			£600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Grants			£300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Donations			£600</a:t>
            </a:r>
            <a:endParaRPr/>
          </a:p>
        </p:txBody>
      </p:sp>
      <p:sp>
        <p:nvSpPr>
          <p:cNvPr id="339" name="Google Shape;339;p69"/>
          <p:cNvSpPr txBox="1"/>
          <p:nvPr/>
        </p:nvSpPr>
        <p:spPr>
          <a:xfrm>
            <a:off x="6626942" y="4118629"/>
            <a:ext cx="3637936" cy="2446824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 Instructor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Dinghy Instructor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Powerboat Training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Aid </a:t>
            </a:r>
            <a:endParaRPr/>
          </a:p>
        </p:txBody>
      </p:sp>
      <p:pic>
        <p:nvPicPr>
          <p:cNvPr id="340" name="Google Shape;340;p69" descr="A group of people holding paper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6942" y="1275965"/>
            <a:ext cx="3563444" cy="2672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8"/>
          <p:cNvSpPr/>
          <p:nvPr/>
        </p:nvSpPr>
        <p:spPr>
          <a:xfrm>
            <a:off x="3048" y="626568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8"/>
          <p:cNvSpPr txBox="1">
            <a:spLocks noGrp="1"/>
          </p:cNvSpPr>
          <p:nvPr>
            <p:ph type="title"/>
          </p:nvPr>
        </p:nvSpPr>
        <p:spPr>
          <a:xfrm>
            <a:off x="1213230" y="3968214"/>
            <a:ext cx="2702847" cy="823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GB"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Severn</a:t>
            </a:r>
            <a:endParaRPr/>
          </a:p>
        </p:txBody>
      </p:sp>
      <p:sp>
        <p:nvSpPr>
          <p:cNvPr id="347" name="Google Shape;347;p28"/>
          <p:cNvSpPr txBox="1"/>
          <p:nvPr/>
        </p:nvSpPr>
        <p:spPr>
          <a:xfrm>
            <a:off x="1031132" y="5077838"/>
            <a:ext cx="475682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Restoration likely to be complete early 2026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 foot long, draft 3 foot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28" descr="A person standing next to a boat in a workshop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0903" y="334297"/>
            <a:ext cx="3714248" cy="278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8" descr="A person and person working in a boat shop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t="18341"/>
          <a:stretch/>
        </p:blipFill>
        <p:spPr>
          <a:xfrm>
            <a:off x="700436" y="1111215"/>
            <a:ext cx="2803630" cy="305257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8"/>
          <p:cNvSpPr txBox="1"/>
          <p:nvPr/>
        </p:nvSpPr>
        <p:spPr>
          <a:xfrm>
            <a:off x="1031132" y="334297"/>
            <a:ext cx="3442545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Severn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351" name="Google Shape;351;p28" descr="A hose on a boa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5373" b="-1854"/>
          <a:stretch/>
        </p:blipFill>
        <p:spPr>
          <a:xfrm>
            <a:off x="3603148" y="1127475"/>
            <a:ext cx="2805782" cy="302005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8"/>
          <p:cNvSpPr txBox="1"/>
          <p:nvPr/>
        </p:nvSpPr>
        <p:spPr>
          <a:xfrm>
            <a:off x="700436" y="4260656"/>
            <a:ext cx="5240594" cy="2554545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 Plans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 Trials – Blackpool &amp; Fleetwood Yacht Club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(Joint Event)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Sail to Roa Island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 use to sailing her at Roa Island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Bring her to Arnside – Celebration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Keep her at Roa Island in winter</a:t>
            </a:r>
            <a:endParaRPr/>
          </a:p>
        </p:txBody>
      </p:sp>
      <p:sp>
        <p:nvSpPr>
          <p:cNvPr id="353" name="Google Shape;353;p28"/>
          <p:cNvSpPr txBox="1"/>
          <p:nvPr/>
        </p:nvSpPr>
        <p:spPr>
          <a:xfrm>
            <a:off x="6953112" y="3291160"/>
            <a:ext cx="4694706" cy="15696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 people away from Arnside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end up being a Roa Island boat rather than Arnside one.</a:t>
            </a:r>
            <a:endParaRPr/>
          </a:p>
        </p:txBody>
      </p:sp>
      <p:sp>
        <p:nvSpPr>
          <p:cNvPr id="354" name="Google Shape;354;p28"/>
          <p:cNvSpPr txBox="1"/>
          <p:nvPr/>
        </p:nvSpPr>
        <p:spPr>
          <a:xfrm>
            <a:off x="6927999" y="5182588"/>
            <a:ext cx="4277032" cy="14465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Running Costs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Insurance, Roa Island Fees,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£800 plus pa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0"/>
          <p:cNvSpPr txBox="1"/>
          <p:nvPr/>
        </p:nvSpPr>
        <p:spPr>
          <a:xfrm>
            <a:off x="2487561" y="530942"/>
            <a:ext cx="7118555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Clubhouse Meeting 19</a:t>
            </a:r>
            <a:r>
              <a:rPr lang="en-GB" sz="28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Nov</a:t>
            </a:r>
            <a:endParaRPr/>
          </a:p>
        </p:txBody>
      </p:sp>
      <p:sp>
        <p:nvSpPr>
          <p:cNvPr id="360" name="Google Shape;360;p70"/>
          <p:cNvSpPr txBox="1"/>
          <p:nvPr/>
        </p:nvSpPr>
        <p:spPr>
          <a:xfrm>
            <a:off x="2300749" y="1740310"/>
            <a:ext cx="6115664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Music Coordinator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music booking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 staff and training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Work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Roof Repairs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Advertising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Heath and Safety / Fire Safety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1"/>
          <p:cNvSpPr txBox="1"/>
          <p:nvPr/>
        </p:nvSpPr>
        <p:spPr>
          <a:xfrm>
            <a:off x="2654710" y="698090"/>
            <a:ext cx="7157884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Development Plan</a:t>
            </a:r>
            <a:endParaRPr/>
          </a:p>
        </p:txBody>
      </p:sp>
      <p:sp>
        <p:nvSpPr>
          <p:cNvPr id="366" name="Google Shape;366;p71"/>
          <p:cNvSpPr txBox="1"/>
          <p:nvPr/>
        </p:nvSpPr>
        <p:spPr>
          <a:xfrm>
            <a:off x="6204155" y="2104103"/>
            <a:ext cx="437535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we want to write a new development plan?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 Funding Bids?</a:t>
            </a:r>
            <a:endParaRPr/>
          </a:p>
        </p:txBody>
      </p:sp>
      <p:pic>
        <p:nvPicPr>
          <p:cNvPr id="367" name="Google Shape;36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6620" y="1640938"/>
            <a:ext cx="3293624" cy="4787153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5"/>
          <p:cNvPicPr preferRelativeResize="0"/>
          <p:nvPr/>
        </p:nvPicPr>
        <p:blipFill rotWithShape="1">
          <a:blip r:embed="rId3">
            <a:alphaModFix/>
          </a:blip>
          <a:srcRect l="5297" t="9060" r="5590" b="14504"/>
          <a:stretch/>
        </p:blipFill>
        <p:spPr>
          <a:xfrm>
            <a:off x="412953" y="373628"/>
            <a:ext cx="7472517" cy="360528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5"/>
          <p:cNvSpPr txBox="1"/>
          <p:nvPr/>
        </p:nvSpPr>
        <p:spPr>
          <a:xfrm>
            <a:off x="540775" y="4109883"/>
            <a:ext cx="6912078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Costs </a:t>
            </a: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£</a:t>
            </a:r>
            <a: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22327 </a:t>
            </a:r>
            <a:r>
              <a:rPr lang="en-GB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– includes subsided Club Nights, Youth Sessions and support for paddleboarding.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Training new members is also an investment in the future of the club</a:t>
            </a:r>
            <a:endParaRPr/>
          </a:p>
        </p:txBody>
      </p:sp>
      <p:sp>
        <p:nvSpPr>
          <p:cNvPr id="114" name="Google Shape;114;p45"/>
          <p:cNvSpPr txBox="1"/>
          <p:nvPr/>
        </p:nvSpPr>
        <p:spPr>
          <a:xfrm>
            <a:off x="8249265" y="373628"/>
            <a:ext cx="3401960" cy="4585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Income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no of school sessions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prices for lessons at risk of fewer takers, less revenue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 Costs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 number of sessions that do not cover costs – risk of decline in membership income,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 costs – Booking System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/>
          </a:p>
        </p:txBody>
      </p:sp>
      <p:sp>
        <p:nvSpPr>
          <p:cNvPr id="115" name="Google Shape;115;p45"/>
          <p:cNvSpPr txBox="1"/>
          <p:nvPr/>
        </p:nvSpPr>
        <p:spPr>
          <a:xfrm>
            <a:off x="8082116" y="4938672"/>
            <a:ext cx="4021394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About £3000 of membership relates to training (reduced costs for club members, club nights and youth</a:t>
            </a: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2"/>
          <p:cNvSpPr txBox="1"/>
          <p:nvPr/>
        </p:nvSpPr>
        <p:spPr>
          <a:xfrm>
            <a:off x="851614" y="395665"/>
            <a:ext cx="4969630" cy="5847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Committee for Next Year</a:t>
            </a:r>
            <a:endParaRPr/>
          </a:p>
        </p:txBody>
      </p:sp>
      <p:sp>
        <p:nvSpPr>
          <p:cNvPr id="373" name="Google Shape;373;p72"/>
          <p:cNvSpPr txBox="1"/>
          <p:nvPr/>
        </p:nvSpPr>
        <p:spPr>
          <a:xfrm>
            <a:off x="895283" y="1193263"/>
            <a:ext cx="4925961" cy="5447645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Vacant </a:t>
            </a: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Secretary, Sailing Coordinator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Possible Additional Roles </a:t>
            </a: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Principal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Youth Coordinator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Volunteer Coordinator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Membership Secretary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 &amp; Social Media Editor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Newsletter Editor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 Secretary</a:t>
            </a:r>
            <a:endParaRPr/>
          </a:p>
        </p:txBody>
      </p:sp>
      <p:sp>
        <p:nvSpPr>
          <p:cNvPr id="374" name="Google Shape;374;p72"/>
          <p:cNvSpPr txBox="1"/>
          <p:nvPr/>
        </p:nvSpPr>
        <p:spPr>
          <a:xfrm>
            <a:off x="6715432" y="4670323"/>
            <a:ext cx="422787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Number of Committee Members is 12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Number is 8</a:t>
            </a:r>
            <a:endParaRPr/>
          </a:p>
        </p:txBody>
      </p:sp>
      <p:pic>
        <p:nvPicPr>
          <p:cNvPr id="375" name="Google Shape;375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6164" y="746182"/>
            <a:ext cx="4403952" cy="3311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3"/>
          <p:cNvSpPr txBox="1"/>
          <p:nvPr/>
        </p:nvSpPr>
        <p:spPr>
          <a:xfrm>
            <a:off x="894736" y="1216223"/>
            <a:ext cx="5112774" cy="37856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Family £90 to £95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Individual £80 to £85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Income leave at £25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Boat Park Fees – unchanged?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Under 18 foot £35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 18 foot £50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Kayaks £15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of Club Boats £20 unchange</a:t>
            </a: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73"/>
          <p:cNvSpPr txBox="1"/>
          <p:nvPr/>
        </p:nvSpPr>
        <p:spPr>
          <a:xfrm>
            <a:off x="6361471" y="1219200"/>
            <a:ext cx="5240594" cy="4893647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Holiday Membership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£20 for a week?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£50 for summer holidays?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Volunteer time in meeting temporary members, providing safety advice, getting them started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Fewer parents and adult trainees taking out full membership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taking out temporary membership to get discount on training courses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Safety risk – inexperienced users.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73"/>
          <p:cNvSpPr txBox="1"/>
          <p:nvPr/>
        </p:nvSpPr>
        <p:spPr>
          <a:xfrm>
            <a:off x="2310581" y="373626"/>
            <a:ext cx="6803922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Fees for Next Year</a:t>
            </a:r>
            <a:endParaRPr/>
          </a:p>
        </p:txBody>
      </p:sp>
      <p:sp>
        <p:nvSpPr>
          <p:cNvPr id="383" name="Google Shape;383;p73"/>
          <p:cNvSpPr txBox="1"/>
          <p:nvPr/>
        </p:nvSpPr>
        <p:spPr>
          <a:xfrm>
            <a:off x="914400" y="5447071"/>
            <a:ext cx="484730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AGM Sat 24 Jan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Papers to go by Sat 14 Jan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46" descr="A blue orange and red pos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453" y="190965"/>
            <a:ext cx="4407973" cy="6573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6" descr="A poster of a sailing club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2800" y="1215463"/>
            <a:ext cx="6377754" cy="4427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6"/>
          <p:cNvSpPr txBox="1"/>
          <p:nvPr/>
        </p:nvSpPr>
        <p:spPr>
          <a:xfrm>
            <a:off x="5822387" y="285136"/>
            <a:ext cx="5358580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Adult Sailing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7" descr="A chart of a boa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8"/>
          <p:cNvSpPr txBox="1"/>
          <p:nvPr/>
        </p:nvSpPr>
        <p:spPr>
          <a:xfrm>
            <a:off x="4069076" y="329173"/>
            <a:ext cx="4650658" cy="584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Reinvigorating  Racing</a:t>
            </a:r>
            <a:endParaRPr/>
          </a:p>
        </p:txBody>
      </p:sp>
      <p:sp>
        <p:nvSpPr>
          <p:cNvPr id="133" name="Google Shape;133;p48"/>
          <p:cNvSpPr txBox="1"/>
          <p:nvPr/>
        </p:nvSpPr>
        <p:spPr>
          <a:xfrm>
            <a:off x="630743" y="1165187"/>
            <a:ext cx="3700364" cy="1569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Aims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Increase participation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Higher the standard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Run more races</a:t>
            </a:r>
            <a:endParaRPr/>
          </a:p>
        </p:txBody>
      </p:sp>
      <p:sp>
        <p:nvSpPr>
          <p:cNvPr id="134" name="Google Shape;134;p48"/>
          <p:cNvSpPr txBox="1"/>
          <p:nvPr/>
        </p:nvSpPr>
        <p:spPr>
          <a:xfrm>
            <a:off x="4636874" y="5822732"/>
            <a:ext cx="3634979" cy="461665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Publicise Results</a:t>
            </a:r>
            <a:endParaRPr/>
          </a:p>
        </p:txBody>
      </p:sp>
      <p:sp>
        <p:nvSpPr>
          <p:cNvPr id="135" name="Google Shape;135;p48"/>
          <p:cNvSpPr txBox="1"/>
          <p:nvPr/>
        </p:nvSpPr>
        <p:spPr>
          <a:xfrm>
            <a:off x="630743" y="2947392"/>
            <a:ext cx="3700364" cy="156966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Racers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Start Racing Session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Crewing opportunities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Beginner Early Start</a:t>
            </a:r>
            <a:endParaRPr/>
          </a:p>
        </p:txBody>
      </p:sp>
      <p:sp>
        <p:nvSpPr>
          <p:cNvPr id="136" name="Google Shape;136;p48"/>
          <p:cNvSpPr txBox="1"/>
          <p:nvPr/>
        </p:nvSpPr>
        <p:spPr>
          <a:xfrm>
            <a:off x="630743" y="4729597"/>
            <a:ext cx="3716593" cy="461665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Racing Skills Sessions</a:t>
            </a:r>
            <a:endParaRPr/>
          </a:p>
        </p:txBody>
      </p:sp>
      <p:pic>
        <p:nvPicPr>
          <p:cNvPr id="137" name="Google Shape;13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6874" y="1349590"/>
            <a:ext cx="4082860" cy="415882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8"/>
          <p:cNvSpPr txBox="1"/>
          <p:nvPr/>
        </p:nvSpPr>
        <p:spPr>
          <a:xfrm>
            <a:off x="9025501" y="4775763"/>
            <a:ext cx="2384836" cy="83099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 Race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Socialising</a:t>
            </a:r>
            <a:endParaRPr/>
          </a:p>
        </p:txBody>
      </p:sp>
      <p:sp>
        <p:nvSpPr>
          <p:cNvPr id="139" name="Google Shape;139;p48"/>
          <p:cNvSpPr txBox="1"/>
          <p:nvPr/>
        </p:nvSpPr>
        <p:spPr>
          <a:xfrm>
            <a:off x="646970" y="5295652"/>
            <a:ext cx="3684137" cy="132343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Youth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Separate Youth Races / Coaching 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 part in adult races</a:t>
            </a:r>
            <a:endParaRPr/>
          </a:p>
        </p:txBody>
      </p:sp>
      <p:sp>
        <p:nvSpPr>
          <p:cNvPr id="140" name="Google Shape;140;p48"/>
          <p:cNvSpPr txBox="1"/>
          <p:nvPr/>
        </p:nvSpPr>
        <p:spPr>
          <a:xfrm>
            <a:off x="9026013" y="1349590"/>
            <a:ext cx="2535244" cy="1015663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Enter Teams in Open Events eg Southport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8"/>
          <p:cNvSpPr txBox="1"/>
          <p:nvPr/>
        </p:nvSpPr>
        <p:spPr>
          <a:xfrm>
            <a:off x="9025501" y="2821858"/>
            <a:ext cx="2535244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Wanderer Open</a:t>
            </a:r>
            <a:endParaRPr/>
          </a:p>
        </p:txBody>
      </p:sp>
      <p:sp>
        <p:nvSpPr>
          <p:cNvPr id="142" name="Google Shape;142;p48"/>
          <p:cNvSpPr txBox="1"/>
          <p:nvPr/>
        </p:nvSpPr>
        <p:spPr>
          <a:xfrm>
            <a:off x="9025501" y="3669496"/>
            <a:ext cx="2255041" cy="70788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Volunteer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Race  Coaches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9"/>
          <p:cNvSpPr txBox="1"/>
          <p:nvPr/>
        </p:nvSpPr>
        <p:spPr>
          <a:xfrm>
            <a:off x="1651819" y="304781"/>
            <a:ext cx="8888361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Introducing new sailors to sailing at Arnside</a:t>
            </a:r>
            <a:endParaRPr/>
          </a:p>
        </p:txBody>
      </p:sp>
      <p:sp>
        <p:nvSpPr>
          <p:cNvPr id="148" name="Google Shape;148;p49"/>
          <p:cNvSpPr txBox="1"/>
          <p:nvPr/>
        </p:nvSpPr>
        <p:spPr>
          <a:xfrm>
            <a:off x="511276" y="4818061"/>
            <a:ext cx="4817807" cy="830997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Tide with Instructor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(Single and doubled handed)</a:t>
            </a:r>
            <a:endParaRPr/>
          </a:p>
        </p:txBody>
      </p:sp>
      <p:sp>
        <p:nvSpPr>
          <p:cNvPr id="149" name="Google Shape;149;p49"/>
          <p:cNvSpPr txBox="1"/>
          <p:nvPr/>
        </p:nvSpPr>
        <p:spPr>
          <a:xfrm>
            <a:off x="5997677" y="5352890"/>
            <a:ext cx="5358581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Having a boat where novice sailors can sail with an experienced sailor at most sessions</a:t>
            </a:r>
            <a:endParaRPr/>
          </a:p>
        </p:txBody>
      </p:sp>
      <p:pic>
        <p:nvPicPr>
          <p:cNvPr id="150" name="Google Shape;150;p49" descr="A group of people on a sailboa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r="1063" b="25210"/>
          <a:stretch/>
        </p:blipFill>
        <p:spPr>
          <a:xfrm>
            <a:off x="5997677" y="1208942"/>
            <a:ext cx="4729317" cy="268128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9"/>
          <p:cNvSpPr txBox="1"/>
          <p:nvPr/>
        </p:nvSpPr>
        <p:spPr>
          <a:xfrm>
            <a:off x="5997677" y="4021393"/>
            <a:ext cx="5447071" cy="1200329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Sail with an experienced sailor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Social Sailing with safety boat cover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 to rig different boats sessions</a:t>
            </a:r>
            <a:endParaRPr/>
          </a:p>
        </p:txBody>
      </p:sp>
      <p:pic>
        <p:nvPicPr>
          <p:cNvPr id="152" name="Google Shape;152;p49" descr="Several sailboats on a lak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180" y="1208942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0"/>
          <p:cNvSpPr txBox="1"/>
          <p:nvPr/>
        </p:nvSpPr>
        <p:spPr>
          <a:xfrm>
            <a:off x="747252" y="454745"/>
            <a:ext cx="6754762" cy="5847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Adult Sailing</a:t>
            </a:r>
            <a:endParaRPr/>
          </a:p>
        </p:txBody>
      </p:sp>
      <p:sp>
        <p:nvSpPr>
          <p:cNvPr id="158" name="Google Shape;158;p50"/>
          <p:cNvSpPr txBox="1"/>
          <p:nvPr/>
        </p:nvSpPr>
        <p:spPr>
          <a:xfrm>
            <a:off x="589936" y="1504334"/>
            <a:ext cx="2664540" cy="120032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Arnside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Try Out Day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Taster Sessions</a:t>
            </a:r>
            <a:endParaRPr/>
          </a:p>
        </p:txBody>
      </p:sp>
      <p:sp>
        <p:nvSpPr>
          <p:cNvPr id="159" name="Google Shape;159;p50"/>
          <p:cNvSpPr txBox="1"/>
          <p:nvPr/>
        </p:nvSpPr>
        <p:spPr>
          <a:xfrm>
            <a:off x="589936" y="3322340"/>
            <a:ext cx="2566219" cy="83099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Killington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RYA Beginner</a:t>
            </a:r>
            <a:endParaRPr/>
          </a:p>
        </p:txBody>
      </p:sp>
      <p:sp>
        <p:nvSpPr>
          <p:cNvPr id="160" name="Google Shape;160;p50"/>
          <p:cNvSpPr txBox="1"/>
          <p:nvPr/>
        </p:nvSpPr>
        <p:spPr>
          <a:xfrm>
            <a:off x="3687097" y="1528433"/>
            <a:ext cx="2507226" cy="1200329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Killington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Club Nights</a:t>
            </a:r>
            <a:endParaRPr/>
          </a:p>
        </p:txBody>
      </p:sp>
      <p:sp>
        <p:nvSpPr>
          <p:cNvPr id="161" name="Google Shape;161;p50"/>
          <p:cNvSpPr txBox="1"/>
          <p:nvPr/>
        </p:nvSpPr>
        <p:spPr>
          <a:xfrm>
            <a:off x="3687097" y="3121814"/>
            <a:ext cx="3775588" cy="156966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Arnside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Instructor led sessions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Sail with an experienced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sailor </a:t>
            </a:r>
            <a:endParaRPr/>
          </a:p>
        </p:txBody>
      </p:sp>
      <p:sp>
        <p:nvSpPr>
          <p:cNvPr id="162" name="Google Shape;162;p50"/>
          <p:cNvSpPr txBox="1"/>
          <p:nvPr/>
        </p:nvSpPr>
        <p:spPr>
          <a:xfrm>
            <a:off x="8219766" y="424594"/>
            <a:ext cx="3018503" cy="8309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 Sailing with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Safety Boat Cover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0"/>
          <p:cNvSpPr txBox="1"/>
          <p:nvPr/>
        </p:nvSpPr>
        <p:spPr>
          <a:xfrm>
            <a:off x="8229600" y="2128597"/>
            <a:ext cx="3028335" cy="830997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Dinghy Cruises out into Bay</a:t>
            </a:r>
            <a:endParaRPr/>
          </a:p>
        </p:txBody>
      </p:sp>
      <p:sp>
        <p:nvSpPr>
          <p:cNvPr id="164" name="Google Shape;164;p50"/>
          <p:cNvSpPr txBox="1"/>
          <p:nvPr/>
        </p:nvSpPr>
        <p:spPr>
          <a:xfrm>
            <a:off x="8239433" y="3148704"/>
            <a:ext cx="3018502" cy="1200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Racing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Arnside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Killington</a:t>
            </a:r>
            <a:endParaRPr/>
          </a:p>
        </p:txBody>
      </p:sp>
      <p:sp>
        <p:nvSpPr>
          <p:cNvPr id="165" name="Google Shape;165;p50"/>
          <p:cNvSpPr txBox="1"/>
          <p:nvPr/>
        </p:nvSpPr>
        <p:spPr>
          <a:xfrm>
            <a:off x="8219765" y="1453800"/>
            <a:ext cx="3018503" cy="461665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Midweek Sailing</a:t>
            </a:r>
            <a:endParaRPr/>
          </a:p>
        </p:txBody>
      </p:sp>
      <p:sp>
        <p:nvSpPr>
          <p:cNvPr id="166" name="Google Shape;166;p50"/>
          <p:cNvSpPr txBox="1"/>
          <p:nvPr/>
        </p:nvSpPr>
        <p:spPr>
          <a:xfrm>
            <a:off x="8190270" y="4538143"/>
            <a:ext cx="3569108" cy="461665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Dinghy Cruises - Lakes</a:t>
            </a:r>
            <a:endParaRPr/>
          </a:p>
        </p:txBody>
      </p:sp>
      <p:sp>
        <p:nvSpPr>
          <p:cNvPr id="167" name="Google Shape;167;p50"/>
          <p:cNvSpPr txBox="1"/>
          <p:nvPr/>
        </p:nvSpPr>
        <p:spPr>
          <a:xfrm>
            <a:off x="8219765" y="5198017"/>
            <a:ext cx="3028335" cy="461665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Severn</a:t>
            </a:r>
            <a:endParaRPr/>
          </a:p>
        </p:txBody>
      </p:sp>
      <p:sp>
        <p:nvSpPr>
          <p:cNvPr id="168" name="Google Shape;168;p50"/>
          <p:cNvSpPr txBox="1"/>
          <p:nvPr/>
        </p:nvSpPr>
        <p:spPr>
          <a:xfrm>
            <a:off x="8229600" y="5829643"/>
            <a:ext cx="3431458" cy="461665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Advanced Skills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1"/>
          <p:cNvSpPr txBox="1"/>
          <p:nvPr/>
        </p:nvSpPr>
        <p:spPr>
          <a:xfrm>
            <a:off x="2320413" y="462116"/>
            <a:ext cx="7216877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/>
          </a:p>
        </p:txBody>
      </p:sp>
      <p:sp>
        <p:nvSpPr>
          <p:cNvPr id="174" name="Google Shape;174;p51"/>
          <p:cNvSpPr txBox="1"/>
          <p:nvPr/>
        </p:nvSpPr>
        <p:spPr>
          <a:xfrm>
            <a:off x="629264" y="1299552"/>
            <a:ext cx="3923071" cy="30469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Paid Instructors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Volunteer Instructors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Assistant Instructors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Experienced Sailors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Safety Boat Volunteers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Shore Support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 Organiser </a:t>
            </a:r>
            <a:endParaRPr/>
          </a:p>
        </p:txBody>
      </p:sp>
      <p:sp>
        <p:nvSpPr>
          <p:cNvPr id="175" name="Google Shape;175;p51"/>
          <p:cNvSpPr txBox="1"/>
          <p:nvPr/>
        </p:nvSpPr>
        <p:spPr>
          <a:xfrm>
            <a:off x="4876799" y="1390585"/>
            <a:ext cx="2979175" cy="1938992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Equipment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Club Craft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Killington Craft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Safety Boats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Buoyancy Aids etc</a:t>
            </a:r>
            <a:endParaRPr/>
          </a:p>
        </p:txBody>
      </p:sp>
      <p:sp>
        <p:nvSpPr>
          <p:cNvPr id="176" name="Google Shape;176;p51"/>
          <p:cNvSpPr txBox="1"/>
          <p:nvPr/>
        </p:nvSpPr>
        <p:spPr>
          <a:xfrm>
            <a:off x="8072284" y="1390585"/>
            <a:ext cx="3628103" cy="2923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Needs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Volunteer Instructors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Race Coach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Safety Boat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Aiders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Refresher Training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Volunteer Development</a:t>
            </a:r>
            <a:endParaRPr/>
          </a:p>
        </p:txBody>
      </p:sp>
      <p:sp>
        <p:nvSpPr>
          <p:cNvPr id="177" name="Google Shape;177;p51"/>
          <p:cNvSpPr txBox="1"/>
          <p:nvPr/>
        </p:nvSpPr>
        <p:spPr>
          <a:xfrm>
            <a:off x="4876799" y="3528424"/>
            <a:ext cx="2979175" cy="1200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Maintenance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Replacement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Insurance</a:t>
            </a:r>
            <a:endParaRPr/>
          </a:p>
        </p:txBody>
      </p:sp>
      <p:sp>
        <p:nvSpPr>
          <p:cNvPr id="178" name="Google Shape;178;p51"/>
          <p:cNvSpPr txBox="1"/>
          <p:nvPr/>
        </p:nvSpPr>
        <p:spPr>
          <a:xfrm>
            <a:off x="4876799" y="4959583"/>
            <a:ext cx="2979174" cy="1015663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Boat Park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 Sports Hub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Launching Facilities</a:t>
            </a:r>
            <a:endParaRPr/>
          </a:p>
        </p:txBody>
      </p:sp>
      <p:sp>
        <p:nvSpPr>
          <p:cNvPr id="179" name="Google Shape;179;p51"/>
          <p:cNvSpPr txBox="1"/>
          <p:nvPr/>
        </p:nvSpPr>
        <p:spPr>
          <a:xfrm>
            <a:off x="8072284" y="4519456"/>
            <a:ext cx="3234813" cy="19389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Financed by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Membership Fees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Fees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Donations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Grants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Fundraising</a:t>
            </a:r>
            <a:endParaRPr/>
          </a:p>
        </p:txBody>
      </p:sp>
      <p:sp>
        <p:nvSpPr>
          <p:cNvPr id="180" name="Google Shape;180;p51"/>
          <p:cNvSpPr txBox="1"/>
          <p:nvPr/>
        </p:nvSpPr>
        <p:spPr>
          <a:xfrm>
            <a:off x="629264" y="4873399"/>
            <a:ext cx="2379406" cy="461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1668</Words>
  <Application>Microsoft Office PowerPoint</Application>
  <PresentationFormat>Widescreen</PresentationFormat>
  <Paragraphs>503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Noto Sans Symbols</vt:lpstr>
      <vt:lpstr>Office Theme</vt:lpstr>
      <vt:lpstr>PowerPoint Presentation</vt:lpstr>
      <vt:lpstr>Membership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Severn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Alasdair Simpson</dc:creator>
  <cp:lastModifiedBy>Alasdair Simpson</cp:lastModifiedBy>
  <cp:revision>2</cp:revision>
  <dcterms:created xsi:type="dcterms:W3CDTF">2023-09-22T17:40:40Z</dcterms:created>
  <dcterms:modified xsi:type="dcterms:W3CDTF">2025-12-31T01:47:36Z</dcterms:modified>
</cp:coreProperties>
</file>